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62" r:id="rId5"/>
    <p:sldId id="275" r:id="rId6"/>
    <p:sldId id="276" r:id="rId7"/>
    <p:sldId id="277" r:id="rId8"/>
    <p:sldId id="278" r:id="rId9"/>
    <p:sldId id="273" r:id="rId10"/>
    <p:sldId id="279" r:id="rId11"/>
    <p:sldId id="272" r:id="rId12"/>
    <p:sldId id="274" r:id="rId13"/>
    <p:sldId id="280" r:id="rId14"/>
    <p:sldId id="263" r:id="rId15"/>
    <p:sldId id="264" r:id="rId16"/>
    <p:sldId id="283" r:id="rId17"/>
    <p:sldId id="281" r:id="rId18"/>
    <p:sldId id="282" r:id="rId19"/>
    <p:sldId id="265" r:id="rId20"/>
    <p:sldId id="284" r:id="rId21"/>
    <p:sldId id="285" r:id="rId22"/>
    <p:sldId id="286" r:id="rId23"/>
    <p:sldId id="288" r:id="rId24"/>
    <p:sldId id="287" r:id="rId25"/>
    <p:sldId id="290" r:id="rId26"/>
    <p:sldId id="291" r:id="rId27"/>
    <p:sldId id="259" r:id="rId28"/>
    <p:sldId id="266" r:id="rId29"/>
    <p:sldId id="267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293" r:id="rId47"/>
    <p:sldId id="260" r:id="rId48"/>
    <p:sldId id="268" r:id="rId49"/>
    <p:sldId id="312" r:id="rId50"/>
    <p:sldId id="313" r:id="rId51"/>
    <p:sldId id="269" r:id="rId52"/>
    <p:sldId id="261" r:id="rId53"/>
    <p:sldId id="270" r:id="rId54"/>
    <p:sldId id="289" r:id="rId55"/>
    <p:sldId id="309" r:id="rId56"/>
    <p:sldId id="311" r:id="rId57"/>
    <p:sldId id="310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7" r:id="rId70"/>
    <p:sldId id="326" r:id="rId71"/>
    <p:sldId id="328" r:id="rId72"/>
    <p:sldId id="271" r:id="rId73"/>
  </p:sldIdLst>
  <p:sldSz cx="9144000" cy="5143500" type="screen16x9"/>
  <p:notesSz cx="6858000" cy="9144000"/>
  <p:embeddedFontLst>
    <p:embeddedFont>
      <p:font typeface="210 앱굴림 B" pitchFamily="18" charset="-127"/>
      <p:regular r:id="rId75"/>
    </p:embeddedFont>
    <p:embeddedFont>
      <p:font typeface="맑은 고딕" pitchFamily="50" charset="-127"/>
      <p:regular r:id="rId76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125"/>
    <a:srgbClr val="1E682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399" autoAdjust="0"/>
    <p:restoredTop sz="94624" autoAdjust="0"/>
  </p:normalViewPr>
  <p:slideViewPr>
    <p:cSldViewPr>
      <p:cViewPr>
        <p:scale>
          <a:sx n="75" d="100"/>
          <a:sy n="75" d="100"/>
        </p:scale>
        <p:origin x="-1986" y="-1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DC943-41BF-4E39-B857-5693AD48B825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AA77E-14C2-4F87-8D3F-0EF76041DC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AA77E-14C2-4F87-8D3F-0EF76041DCE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D171-8625-40A0-BA8C-4E9699F91096}" type="datetimeFigureOut">
              <a:rPr lang="ko-KR" altLang="en-US" smtClean="0"/>
              <a:pPr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62C4A-B615-4351-8AB9-ECC950608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5852" y="4000510"/>
            <a:ext cx="6400800" cy="131445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태영돈</a:t>
            </a:r>
            <a:endParaRPr lang="en-US" altLang="ko-KR" sz="28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r>
              <a:rPr lang="ko-KR" altLang="en-US" sz="2000" dirty="0" err="1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김건휘</a:t>
            </a:r>
            <a:r>
              <a:rPr lang="en-US" altLang="ko-KR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/</a:t>
            </a:r>
            <a:r>
              <a:rPr lang="ko-KR" altLang="en-US" sz="2000" dirty="0" err="1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김희엽</a:t>
            </a:r>
            <a:r>
              <a:rPr lang="en-US" altLang="ko-KR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/</a:t>
            </a:r>
            <a:r>
              <a:rPr lang="ko-KR" altLang="en-US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박민혜</a:t>
            </a:r>
            <a:r>
              <a:rPr lang="en-US" altLang="ko-KR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/</a:t>
            </a:r>
            <a:r>
              <a:rPr lang="ko-KR" altLang="en-US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박혜정</a:t>
            </a:r>
            <a:r>
              <a:rPr lang="en-US" altLang="ko-KR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/</a:t>
            </a:r>
            <a:r>
              <a:rPr lang="ko-KR" altLang="en-US" sz="2000" dirty="0" smtClean="0">
                <a:solidFill>
                  <a:srgbClr val="92D050"/>
                </a:solidFill>
                <a:latin typeface="210 앱굴림 B" pitchFamily="18" charset="-127"/>
                <a:ea typeface="210 앱굴림 B" pitchFamily="18" charset="-127"/>
              </a:rPr>
              <a:t>오주형</a:t>
            </a:r>
            <a:endParaRPr lang="ko-KR" altLang="en-US" sz="2000" dirty="0">
              <a:solidFill>
                <a:srgbClr val="92D05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1026" name="Picture 2" descr="C:\Users\SSD123\Downloads\bit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631266"/>
            <a:ext cx="2143140" cy="2766368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3786196"/>
            <a:ext cx="9286908" cy="2143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-3357618" y="285734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715272" y="3500444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SSD123\Desktop\당마.jf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28610"/>
            <a:ext cx="965190" cy="965189"/>
          </a:xfrm>
          <a:prstGeom prst="rect">
            <a:avLst/>
          </a:prstGeom>
          <a:noFill/>
        </p:spPr>
      </p:pic>
      <p:sp>
        <p:nvSpPr>
          <p:cNvPr id="2" name="위로 구부러진 리본 1"/>
          <p:cNvSpPr/>
          <p:nvPr/>
        </p:nvSpPr>
        <p:spPr>
          <a:xfrm>
            <a:off x="5143504" y="428610"/>
            <a:ext cx="3571900" cy="857256"/>
          </a:xfrm>
          <a:prstGeom prst="ellipseRibbon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2198" y="500048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앱굴림 B" pitchFamily="18" charset="-127"/>
                <a:ea typeface="210 앱굴림 B" pitchFamily="18" charset="-127"/>
              </a:rPr>
              <a:t>참고사이트</a:t>
            </a:r>
            <a:endParaRPr lang="ko-KR" altLang="en-US" sz="2800" dirty="0"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3042" y="1643056"/>
            <a:ext cx="5463554" cy="3286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224" y="642924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accent6"/>
                </a:solidFill>
                <a:latin typeface="210 앱굴림 B" pitchFamily="18" charset="-127"/>
                <a:ea typeface="210 앱굴림 B" pitchFamily="18" charset="-127"/>
              </a:rPr>
              <a:t>당근마켓</a:t>
            </a:r>
            <a:r>
              <a:rPr lang="en-US" altLang="ko-KR" sz="3200" dirty="0" smtClean="0">
                <a:solidFill>
                  <a:schemeClr val="accent6"/>
                </a:solidFill>
                <a:latin typeface="210 앱굴림 B" pitchFamily="18" charset="-127"/>
                <a:ea typeface="210 앱굴림 B" pitchFamily="18" charset="-127"/>
              </a:rPr>
              <a:t>(</a:t>
            </a:r>
            <a:r>
              <a:rPr lang="ko-KR" altLang="en-US" sz="3200" dirty="0" err="1" smtClean="0">
                <a:solidFill>
                  <a:schemeClr val="accent6"/>
                </a:solidFill>
                <a:latin typeface="210 앱굴림 B" pitchFamily="18" charset="-127"/>
                <a:ea typeface="210 앱굴림 B" pitchFamily="18" charset="-127"/>
              </a:rPr>
              <a:t>앱</a:t>
            </a:r>
            <a:r>
              <a:rPr lang="en-US" altLang="ko-KR" sz="3200" dirty="0" smtClean="0">
                <a:solidFill>
                  <a:schemeClr val="accent6"/>
                </a:solidFill>
                <a:latin typeface="210 앱굴림 B" pitchFamily="18" charset="-127"/>
                <a:ea typeface="210 앱굴림 B" pitchFamily="18" charset="-127"/>
              </a:rPr>
              <a:t>)</a:t>
            </a:r>
            <a:endParaRPr lang="ko-KR" altLang="en-US" sz="3200" dirty="0">
              <a:solidFill>
                <a:schemeClr val="accent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" y="1571619"/>
            <a:ext cx="9143999" cy="357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42910" y="285734"/>
            <a:ext cx="6429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추가 아이디어 </a:t>
            </a:r>
            <a:r>
              <a:rPr lang="en-US" altLang="ko-KR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( </a:t>
            </a: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직관적인 거리 </a:t>
            </a:r>
            <a:r>
              <a:rPr lang="en-US" altLang="ko-KR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UI)</a:t>
            </a:r>
            <a:endParaRPr lang="ko-KR" altLang="en-US" sz="32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3357618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-642974" y="1214428"/>
            <a:ext cx="10501386" cy="3571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14546" y="2000246"/>
            <a:ext cx="4572000" cy="25930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126015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- </a:t>
            </a:r>
            <a:r>
              <a:rPr lang="en-US" altLang="ko-KR" sz="2000" spc="5" dirty="0" err="1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품목마다</a:t>
            </a: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그라데이션을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배경으로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지정</a:t>
            </a:r>
            <a:endParaRPr lang="en-US" altLang="ko-KR" sz="200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lvl="0" defTabSz="126015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- </a:t>
            </a:r>
            <a:r>
              <a:rPr lang="en-US" altLang="ko-KR" sz="2000" spc="5" dirty="0" err="1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종스크롤</a:t>
            </a: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ui를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이용한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직관적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품목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정렬</a:t>
            </a:r>
            <a:endParaRPr lang="en-US" altLang="ko-KR" sz="200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lvl="0" defTabSz="126015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- </a:t>
            </a:r>
            <a:r>
              <a:rPr lang="en-US" altLang="ko-KR" sz="2000" spc="5" dirty="0" err="1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게시판뷰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/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썸네일뷰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페이지</a:t>
            </a:r>
            <a:endParaRPr lang="en-US" altLang="ko-KR" sz="200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lvl="0" defTabSz="126015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- </a:t>
            </a:r>
            <a:r>
              <a:rPr lang="en-US" altLang="ko-KR" sz="2000" spc="5" dirty="0" err="1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중간거리</a:t>
            </a: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계산</a:t>
            </a:r>
            <a:endParaRPr lang="en-US" altLang="ko-KR" sz="200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lvl="0" defTabSz="126015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5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- </a:t>
            </a:r>
            <a:r>
              <a:rPr lang="en-US" altLang="ko-KR" sz="2000" spc="5" dirty="0" err="1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택배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API</a:t>
            </a:r>
            <a:r>
              <a:rPr lang="en-US" altLang="ko-KR" sz="200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/</a:t>
            </a:r>
            <a:r>
              <a:rPr lang="en-US" altLang="ko-KR" sz="200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렌탈서비스</a:t>
            </a:r>
            <a:endParaRPr lang="en-US" altLang="ko-KR" sz="200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6000760" y="142858"/>
            <a:ext cx="4786346" cy="1368144"/>
            <a:chOff x="6000760" y="142858"/>
            <a:chExt cx="4786346" cy="1368144"/>
          </a:xfrm>
        </p:grpSpPr>
        <p:pic>
          <p:nvPicPr>
            <p:cNvPr id="8" name="그림 7" descr="보라바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60" y="142858"/>
              <a:ext cx="4786346" cy="13681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072330" y="428610"/>
              <a:ext cx="15696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제안서</a:t>
              </a:r>
              <a:endParaRPr lang="ko-KR" altLang="en-US" sz="40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357950" y="1357304"/>
              <a:ext cx="364333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42910" y="2000246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프로젝트 </a:t>
            </a:r>
            <a:r>
              <a:rPr lang="ko-KR" altLang="en-US" sz="32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정의 및 선정배경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10" y="2720326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벤치마킹 </a:t>
            </a:r>
            <a:r>
              <a:rPr lang="ko-KR" altLang="en-US" sz="32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및 추가 아이디어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910" y="3440406"/>
            <a:ext cx="4382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장단점 </a:t>
            </a:r>
            <a:r>
              <a:rPr lang="ko-KR" altLang="en-US" sz="32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분석</a:t>
            </a:r>
          </a:p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3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sz="3200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3357618" y="235743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3357618" y="307181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3357618" y="378619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9144000" cy="11429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2910" y="285734"/>
            <a:ext cx="6429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장단점 분석</a:t>
            </a:r>
            <a:endParaRPr lang="ko-KR" altLang="en-US" sz="32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3357618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보라바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636" y="1428742"/>
            <a:ext cx="2499203" cy="857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0330" y="164305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장점</a:t>
            </a:r>
            <a:endParaRPr lang="ko-KR" altLang="en-US" sz="20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85950" y="3286130"/>
            <a:ext cx="1902378" cy="829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보라바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9222" y="1428742"/>
            <a:ext cx="2499203" cy="857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7916" y="164305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단</a:t>
            </a:r>
            <a:r>
              <a:rPr lang="ko-KR" altLang="en-US" sz="20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점</a:t>
            </a:r>
            <a:endParaRPr lang="ko-KR" altLang="en-US" sz="20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286412" y="4572014"/>
            <a:ext cx="1902378" cy="829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760" y="2357436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쇼핑몰 사이트 구성 과정을 </a:t>
            </a:r>
            <a:endParaRPr lang="en-US" altLang="ko-KR" dirty="0" smtClean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경험할 수 있었다</a:t>
            </a:r>
            <a:r>
              <a:rPr lang="en-US" altLang="ko-KR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.</a:t>
            </a:r>
            <a:endParaRPr lang="ko-KR" altLang="en-US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7652" y="22859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구성하기에는</a:t>
            </a:r>
            <a:endParaRPr lang="en-US" altLang="ko-KR" dirty="0" smtClean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기능이 </a:t>
            </a:r>
            <a:r>
              <a:rPr lang="ko-KR" altLang="en-US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너무 방대하다</a:t>
            </a:r>
            <a:r>
              <a:rPr lang="en-US" altLang="ko-KR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.</a:t>
            </a:r>
            <a:endParaRPr lang="en-US" altLang="ko-KR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9090" y="37147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기능을 </a:t>
            </a:r>
            <a:r>
              <a:rPr lang="ko-KR" altLang="en-US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시연하기 위해 </a:t>
            </a:r>
            <a:endParaRPr lang="en-US" altLang="ko-KR" dirty="0" smtClean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입력해야 </a:t>
            </a:r>
            <a:r>
              <a:rPr lang="ko-KR" altLang="en-US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할 데이터가 많다</a:t>
            </a:r>
            <a:r>
              <a:rPr lang="en-US" altLang="ko-KR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929222" y="3071816"/>
            <a:ext cx="26432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API</a:t>
            </a:r>
            <a:r>
              <a:rPr lang="ko-KR" altLang="en-US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를 활용할</a:t>
            </a:r>
            <a:r>
              <a:rPr lang="en-US" altLang="ko-KR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요소가 적다</a:t>
            </a:r>
            <a:r>
              <a:rPr lang="en-US" altLang="ko-KR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.</a:t>
            </a:r>
            <a:r>
              <a:rPr lang="ko-KR" altLang="en-US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SD123\Desktop\개발환경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5832"/>
            <a:ext cx="7073829" cy="4143372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-1928858" y="142858"/>
            <a:ext cx="4786346" cy="1368144"/>
            <a:chOff x="-1071602" y="142858"/>
            <a:chExt cx="4786346" cy="1368144"/>
          </a:xfrm>
        </p:grpSpPr>
        <p:pic>
          <p:nvPicPr>
            <p:cNvPr id="2" name="그림 1" descr="보라바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71602" y="142858"/>
              <a:ext cx="4786346" cy="136814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42976" y="428610"/>
              <a:ext cx="20313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개발환경</a:t>
              </a:r>
              <a:endParaRPr lang="ko-KR" altLang="en-US" sz="40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-285784" y="1357304"/>
              <a:ext cx="364333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43108" y="1571618"/>
            <a:ext cx="4786346" cy="1368144"/>
            <a:chOff x="6000760" y="142858"/>
            <a:chExt cx="4786346" cy="1368144"/>
          </a:xfrm>
        </p:grpSpPr>
        <p:pic>
          <p:nvPicPr>
            <p:cNvPr id="9" name="그림 8" descr="보라바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60" y="142858"/>
              <a:ext cx="4786346" cy="136814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29520" y="428610"/>
              <a:ext cx="20313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일정관리</a:t>
              </a:r>
              <a:endParaRPr lang="ko-KR" altLang="en-US" sz="40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572264" y="1428742"/>
              <a:ext cx="364333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8"/>
            <a:ext cx="9144000" cy="49355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62"/>
            <a:ext cx="9144000" cy="4458342"/>
          </a:xfrm>
          <a:prstGeom prst="rect">
            <a:avLst/>
          </a:prstGeom>
        </p:spPr>
      </p:pic>
      <p:pic>
        <p:nvPicPr>
          <p:cNvPr id="3" name="Picture 2" descr="C:\Users\SSD123\Desktop\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1141"/>
            <a:ext cx="9144000" cy="25706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6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46"/>
            <a:ext cx="9144000" cy="1183507"/>
          </a:xfrm>
          <a:prstGeom prst="rect">
            <a:avLst/>
          </a:prstGeom>
        </p:spPr>
      </p:pic>
      <p:pic>
        <p:nvPicPr>
          <p:cNvPr id="3" name="Picture 2" descr="C:\Users\SSD123\Desktop\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85932"/>
            <a:ext cx="9144000" cy="25706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각 삼각형 14"/>
          <p:cNvSpPr/>
          <p:nvPr/>
        </p:nvSpPr>
        <p:spPr>
          <a:xfrm flipH="1" flipV="1">
            <a:off x="-1500230" y="1571618"/>
            <a:ext cx="10644230" cy="6286544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643042" y="428610"/>
            <a:ext cx="3643338" cy="930282"/>
            <a:chOff x="2500298" y="428610"/>
            <a:chExt cx="3643338" cy="930282"/>
          </a:xfrm>
        </p:grpSpPr>
        <p:sp>
          <p:nvSpPr>
            <p:cNvPr id="12" name="TextBox 11"/>
            <p:cNvSpPr txBox="1"/>
            <p:nvPr/>
          </p:nvSpPr>
          <p:spPr>
            <a:xfrm>
              <a:off x="3428992" y="428610"/>
              <a:ext cx="20313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7030A0"/>
                  </a:solidFill>
                  <a:latin typeface="210 앱굴림 B" pitchFamily="18" charset="-127"/>
                  <a:ea typeface="210 앱굴림 B" pitchFamily="18" charset="-127"/>
                </a:rPr>
                <a:t>시나리오</a:t>
              </a:r>
              <a:endParaRPr lang="ko-KR" altLang="en-US" sz="40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500298" y="1357304"/>
              <a:ext cx="364333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786050" y="2071684"/>
            <a:ext cx="57022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관리자와 </a:t>
            </a:r>
            <a:r>
              <a:rPr lang="ko-KR" altLang="en-US" sz="2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사용자로 나뉘며</a:t>
            </a:r>
            <a:r>
              <a:rPr lang="en-US" sz="2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, </a:t>
            </a:r>
            <a:endParaRPr lang="en-US" sz="20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일반 </a:t>
            </a:r>
            <a:r>
              <a:rPr lang="ko-KR" altLang="en-US" sz="2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사용자의 지역에 따라 </a:t>
            </a:r>
            <a:endParaRPr lang="en-US" altLang="ko-KR" sz="20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직접 </a:t>
            </a:r>
            <a:r>
              <a:rPr lang="ko-KR" altLang="en-US" sz="2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판매와 </a:t>
            </a:r>
            <a:r>
              <a:rPr lang="ko-KR" altLang="en-US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구매를</a:t>
            </a:r>
            <a:r>
              <a:rPr lang="en-US" altLang="ko-KR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할 수 </a:t>
            </a:r>
            <a:r>
              <a:rPr lang="ko-KR" altLang="en-US" sz="2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있는 </a:t>
            </a:r>
            <a:r>
              <a:rPr lang="en-US" sz="2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기반 온라인 쇼핑몰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42908" y="0"/>
            <a:ext cx="1428760" cy="55007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85734"/>
            <a:ext cx="1285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목차</a:t>
            </a:r>
            <a:endParaRPr lang="ko-KR" altLang="en-US" sz="4400" dirty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0800000">
            <a:off x="-1071570" y="214296"/>
            <a:ext cx="2571736" cy="19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10800000">
            <a:off x="-919170" y="4000510"/>
            <a:ext cx="2571736" cy="19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5984" y="785800"/>
            <a:ext cx="931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01</a:t>
            </a:r>
            <a:endParaRPr lang="ko-KR" altLang="en-US" sz="60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7620" y="785800"/>
            <a:ext cx="1063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02</a:t>
            </a:r>
            <a:endParaRPr lang="ko-KR" altLang="en-US" sz="60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0694" y="785800"/>
            <a:ext cx="1063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03</a:t>
            </a:r>
            <a:endParaRPr lang="ko-KR" altLang="en-US" sz="60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2226" y="785800"/>
            <a:ext cx="1063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04</a:t>
            </a:r>
            <a:endParaRPr lang="ko-KR" altLang="en-US" sz="60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2000232" y="2000246"/>
            <a:ext cx="1500198" cy="642942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210 앱굴림 B" pitchFamily="18" charset="-127"/>
                <a:ea typeface="210 앱굴림 B" pitchFamily="18" charset="-127"/>
              </a:rPr>
              <a:t>기획서</a:t>
            </a:r>
            <a:endParaRPr lang="ko-KR" altLang="en-US" dirty="0">
              <a:solidFill>
                <a:schemeClr val="tx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3643306" y="2000246"/>
            <a:ext cx="1500198" cy="642942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210 앱굴림 B" pitchFamily="18" charset="-127"/>
                <a:ea typeface="210 앱굴림 B" pitchFamily="18" charset="-127"/>
              </a:rPr>
              <a:t>작업문서</a:t>
            </a:r>
            <a:endParaRPr lang="ko-KR" altLang="en-US" dirty="0">
              <a:solidFill>
                <a:schemeClr val="tx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286380" y="2000246"/>
            <a:ext cx="1500198" cy="642942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210 앱굴림 B" pitchFamily="18" charset="-127"/>
                <a:ea typeface="210 앱굴림 B" pitchFamily="18" charset="-127"/>
              </a:rPr>
              <a:t>최종소스</a:t>
            </a:r>
            <a:endParaRPr lang="ko-KR" altLang="en-US" dirty="0">
              <a:solidFill>
                <a:schemeClr val="tx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6929454" y="2000246"/>
            <a:ext cx="1500198" cy="642942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210 앱굴림 B" pitchFamily="18" charset="-127"/>
                <a:ea typeface="210 앱굴림 B" pitchFamily="18" charset="-127"/>
              </a:rPr>
              <a:t>일차별</a:t>
            </a:r>
            <a:endParaRPr lang="en-US" altLang="ko-KR" dirty="0" smtClean="0">
              <a:solidFill>
                <a:schemeClr val="tx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210 앱굴림 B" pitchFamily="18" charset="-127"/>
                <a:ea typeface="210 앱굴림 B" pitchFamily="18" charset="-127"/>
              </a:rPr>
              <a:t> 이슈정리</a:t>
            </a:r>
            <a:endParaRPr lang="ko-KR" altLang="en-US" dirty="0">
              <a:solidFill>
                <a:schemeClr val="tx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71670" y="1857370"/>
            <a:ext cx="135732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14744" y="1857370"/>
            <a:ext cx="135732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57818" y="1857370"/>
            <a:ext cx="135732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00892" y="1857370"/>
            <a:ext cx="135732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SSD123\Desktop\bitb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01" y="2857502"/>
            <a:ext cx="1069975" cy="1109663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285984" y="27860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제안서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14546" y="35004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일정관리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4546" y="3857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시나리오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86182" y="2786064"/>
            <a:ext cx="127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Table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설계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86182" y="314325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스토리보드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72330" y="278606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210 앱굴림 B" pitchFamily="18" charset="-127"/>
                <a:ea typeface="210 앱굴림 B" pitchFamily="18" charset="-127"/>
              </a:rPr>
              <a:t>트러블슈팅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72132" y="27860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핵심코드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15008" y="314325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시연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4546" y="314325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앱굴림 B" pitchFamily="18" charset="-127"/>
                <a:ea typeface="210 앱굴림 B" pitchFamily="18" charset="-127"/>
              </a:rPr>
              <a:t>개발환경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-3857684" y="4286262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14346" y="214296"/>
            <a:ext cx="2651266" cy="461665"/>
            <a:chOff x="642910" y="214296"/>
            <a:chExt cx="2651266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000232" y="214296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7030A0"/>
                  </a:solidFill>
                  <a:latin typeface="210 앱굴림 B" pitchFamily="18" charset="-127"/>
                  <a:ea typeface="210 앱굴림 B" pitchFamily="18" charset="-127"/>
                </a:rPr>
                <a:t>공통사</a:t>
              </a:r>
              <a:r>
                <a:rPr lang="ko-KR" altLang="en-US" sz="2400" dirty="0">
                  <a:solidFill>
                    <a:srgbClr val="7030A0"/>
                  </a:solidFill>
                  <a:latin typeface="210 앱굴림 B" pitchFamily="18" charset="-127"/>
                  <a:ea typeface="210 앱굴림 B" pitchFamily="18" charset="-127"/>
                </a:rPr>
                <a:t>항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42910" y="428610"/>
              <a:ext cx="114300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C:\Users\SSD123\Desktop\공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42"/>
            <a:ext cx="8534400" cy="25431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2976" y="214296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관리자</a:t>
            </a:r>
            <a:endParaRPr lang="ko-KR" altLang="en-US" sz="24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214346" y="428610"/>
            <a:ext cx="114300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SSD123\Desktop\공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818" y="785800"/>
            <a:ext cx="7390834" cy="40290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SD123\Desktop\공2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71420"/>
            <a:ext cx="6572296" cy="2617779"/>
          </a:xfrm>
          <a:prstGeom prst="rect">
            <a:avLst/>
          </a:prstGeom>
          <a:noFill/>
        </p:spPr>
      </p:pic>
      <p:pic>
        <p:nvPicPr>
          <p:cNvPr id="9219" name="Picture 3" descr="C:\Users\SSD123\Desktop\공2-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1" y="2857502"/>
            <a:ext cx="6494251" cy="20809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SD123\Desktop\공2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928676"/>
            <a:ext cx="7255350" cy="32614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214296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사용</a:t>
            </a:r>
            <a:r>
              <a:rPr lang="ko-KR" altLang="en-US" sz="24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자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-214346" y="428610"/>
            <a:ext cx="114300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SSD123\Desktop\공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214428"/>
            <a:ext cx="7301293" cy="292895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SD123\Desktop\공3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0"/>
            <a:ext cx="5872279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SD123\Desktop\공3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643056"/>
            <a:ext cx="6133215" cy="194488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86314" y="-357208"/>
            <a:ext cx="4357686" cy="60007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3570" y="785800"/>
            <a:ext cx="2201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02</a:t>
            </a:r>
            <a:endParaRPr lang="ko-KR" altLang="en-US" sz="138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9322" y="2786064"/>
            <a:ext cx="171451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86380" y="2928940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작업문서</a:t>
            </a:r>
            <a:endParaRPr lang="ko-KR" altLang="en-US" sz="6000" dirty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9" name="그림 8" descr="bit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25192">
            <a:off x="828830" y="1790012"/>
            <a:ext cx="2548806" cy="2643206"/>
          </a:xfrm>
          <a:prstGeom prst="rect">
            <a:avLst/>
          </a:prstGeom>
        </p:spPr>
      </p:pic>
      <p:sp>
        <p:nvSpPr>
          <p:cNvPr id="10" name="직각 삼각형 9"/>
          <p:cNvSpPr/>
          <p:nvPr/>
        </p:nvSpPr>
        <p:spPr>
          <a:xfrm flipH="1">
            <a:off x="857224" y="0"/>
            <a:ext cx="3929090" cy="51435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-285784" y="285734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SD123\Desktop\2차프로젝트 문서\2_작업문서(Table 설계  스토리보드  전체 설계구조 문서)\1_TABLE설계\ERD\다이어그램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8" y="571504"/>
            <a:ext cx="9207902" cy="4714890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>
            <a:off x="6572264" y="0"/>
            <a:ext cx="4572032" cy="857256"/>
            <a:chOff x="-1221175" y="142858"/>
            <a:chExt cx="9572691" cy="1368144"/>
          </a:xfrm>
        </p:grpSpPr>
        <p:pic>
          <p:nvPicPr>
            <p:cNvPr id="6" name="그림 5" descr="보라바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21175" y="142858"/>
              <a:ext cx="4786346" cy="136814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543405" y="428611"/>
              <a:ext cx="3441135" cy="966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Table </a:t>
              </a:r>
              <a:r>
                <a:rPr lang="ko-KR" altLang="en-US" sz="24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설계</a:t>
              </a:r>
              <a:endParaRPr lang="ko-KR" altLang="en-US" sz="24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714744" y="826901"/>
              <a:ext cx="4636772" cy="2534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214478" y="-214332"/>
            <a:ext cx="5214974" cy="67151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보라바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1857370"/>
            <a:ext cx="4357686" cy="142876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4000496" y="357172"/>
            <a:ext cx="528641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000628" y="2214560"/>
            <a:ext cx="331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스토리보드 관리자</a:t>
            </a:r>
            <a:endParaRPr lang="ko-KR" altLang="en-US" sz="32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86314" y="-357208"/>
            <a:ext cx="4357686" cy="60007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3570" y="785800"/>
            <a:ext cx="190148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01</a:t>
            </a:r>
            <a:endParaRPr lang="ko-KR" altLang="en-US" sz="138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9322" y="2786064"/>
            <a:ext cx="135732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29256" y="2928940"/>
            <a:ext cx="2262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기획서</a:t>
            </a:r>
            <a:endParaRPr lang="ko-KR" altLang="en-US" sz="6000" dirty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9" name="그림 8" descr="bit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25192">
            <a:off x="1257458" y="2147202"/>
            <a:ext cx="2548806" cy="2643206"/>
          </a:xfrm>
          <a:prstGeom prst="rect">
            <a:avLst/>
          </a:prstGeom>
        </p:spPr>
      </p:pic>
      <p:sp>
        <p:nvSpPr>
          <p:cNvPr id="10" name="직각 삼각형 9"/>
          <p:cNvSpPr/>
          <p:nvPr/>
        </p:nvSpPr>
        <p:spPr>
          <a:xfrm flipH="1">
            <a:off x="857224" y="0"/>
            <a:ext cx="3929090" cy="51435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-285784" y="285734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SSD123\Desktop\관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501090" cy="515530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SSD123\Desktop\관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8256883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SD123\Desktop\관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580156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SD123\Desktop\rhks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610940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SSD123\Desktop\rhks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636760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SD123\Desktop\rhks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958" y="0"/>
            <a:ext cx="8636760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SSD123\Desktop\rhks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542020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SSD123\Desktop\rhks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733073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SSD123\Desktop\rhks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634006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SSD123\Desktop\rhks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715436" cy="51764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6000760" y="142858"/>
            <a:ext cx="4786346" cy="1368144"/>
            <a:chOff x="6000760" y="142858"/>
            <a:chExt cx="4786346" cy="1368144"/>
          </a:xfrm>
        </p:grpSpPr>
        <p:pic>
          <p:nvPicPr>
            <p:cNvPr id="8" name="그림 7" descr="보라바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60" y="142858"/>
              <a:ext cx="4786346" cy="13681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072330" y="428610"/>
              <a:ext cx="15696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제안서</a:t>
              </a:r>
              <a:endParaRPr lang="ko-KR" altLang="en-US" sz="40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357950" y="1357304"/>
              <a:ext cx="364333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42910" y="2000246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프로젝트 </a:t>
            </a:r>
            <a:r>
              <a:rPr lang="ko-KR" altLang="en-US" sz="32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정의 및 선정배경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10" y="2720326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벤치마킹 </a:t>
            </a:r>
            <a:r>
              <a:rPr lang="ko-KR" altLang="en-US" sz="32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및 추가 아이디어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910" y="3440406"/>
            <a:ext cx="4382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장단점 </a:t>
            </a:r>
            <a:r>
              <a:rPr lang="ko-KR" altLang="en-US" sz="32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분석</a:t>
            </a:r>
          </a:p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3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sz="3200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3357618" y="235743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3357618" y="307181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3357618" y="378619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SSD123\Desktop\rhks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2" y="0"/>
            <a:ext cx="8643966" cy="51724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SSD123\Desktop\rhks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0"/>
            <a:ext cx="8616133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SSD123\Desktop\rhks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626317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SSD123\Desktop\rhks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634007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SSD123\Desktop\rhks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0"/>
            <a:ext cx="8631533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SSD123\Desktop\rhks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086" y="0"/>
            <a:ext cx="8654632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0562" y="-428646"/>
            <a:ext cx="5214974" cy="67151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보라바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1857370"/>
            <a:ext cx="4357686" cy="14287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-785850" y="357172"/>
            <a:ext cx="528641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42942" y="2214560"/>
            <a:ext cx="331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스토리보드 사용자</a:t>
            </a:r>
            <a:endParaRPr lang="ko-KR" altLang="en-US" sz="32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86314" y="-357208"/>
            <a:ext cx="4357686" cy="60007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3570" y="785800"/>
            <a:ext cx="2201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03</a:t>
            </a:r>
            <a:endParaRPr lang="ko-KR" altLang="en-US" sz="138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9322" y="2786064"/>
            <a:ext cx="1643074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86380" y="2928940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최종소스</a:t>
            </a:r>
            <a:endParaRPr lang="ko-KR" altLang="en-US" sz="6000" dirty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9" name="그림 8" descr="bit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25192">
            <a:off x="400202" y="1432822"/>
            <a:ext cx="2548806" cy="2643206"/>
          </a:xfrm>
          <a:prstGeom prst="rect">
            <a:avLst/>
          </a:prstGeom>
        </p:spPr>
      </p:pic>
      <p:sp>
        <p:nvSpPr>
          <p:cNvPr id="10" name="직각 삼각형 9"/>
          <p:cNvSpPr/>
          <p:nvPr/>
        </p:nvSpPr>
        <p:spPr>
          <a:xfrm flipH="1">
            <a:off x="857224" y="0"/>
            <a:ext cx="3929090" cy="51435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285784" y="285734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보라바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4" y="1785932"/>
            <a:ext cx="4786346" cy="136814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857488" y="307181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14744" y="2071684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핵심코드</a:t>
            </a:r>
            <a:endParaRPr lang="ko-KR" altLang="en-US" sz="40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321453"/>
            <a:ext cx="9286876" cy="3214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2" name="내용 개체 틀 4"/>
          <p:cNvSpPr txBox="1"/>
          <p:nvPr/>
        </p:nvSpPr>
        <p:spPr>
          <a:xfrm>
            <a:off x="457200" y="1005576"/>
            <a:ext cx="8229600" cy="35890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lvl="0" indent="0" algn="ctr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0" i="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무한 </a:t>
            </a:r>
            <a:r>
              <a:rPr lang="ko-KR" altLang="en-US" sz="3000" b="0" i="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스크롤링</a:t>
            </a:r>
            <a:endParaRPr lang="ko-KR" altLang="en-US" sz="30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marL="0" lvl="0" indent="0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endParaRPr lang="en-US" altLang="ko-KR" sz="22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marL="0" lvl="0" indent="0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endParaRPr lang="en-US" altLang="ko-KR" sz="15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marL="0" lvl="0" indent="0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endParaRPr lang="en-US" altLang="ko-KR" sz="15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0"/>
            <a:ext cx="791904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-1143040" y="1500180"/>
            <a:ext cx="10287040" cy="6286544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43240" y="428610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프로젝트 정의</a:t>
            </a:r>
            <a:endParaRPr lang="ko-KR" altLang="en-US" sz="3200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928926" y="1142990"/>
            <a:ext cx="292895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85918" y="2000246"/>
            <a:ext cx="5928226" cy="145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1260157"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기존 </a:t>
            </a:r>
            <a:r>
              <a:rPr lang="ko-KR" altLang="en-US" sz="3200" dirty="0" err="1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앱</a:t>
            </a:r>
            <a:r>
              <a:rPr lang="ko-KR" altLang="en-US" sz="32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 프로그램인 '당근마켓'을 </a:t>
            </a:r>
          </a:p>
          <a:p>
            <a:pPr lvl="0" algn="ctr" defTabSz="1260157"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err="1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벤치마킹한</a:t>
            </a:r>
            <a:r>
              <a:rPr lang="ko-KR" altLang="en-US" sz="32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 웹 사이트 구축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321453"/>
            <a:ext cx="9286876" cy="3214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/>
          </a:p>
        </p:txBody>
      </p:sp>
      <p:sp>
        <p:nvSpPr>
          <p:cNvPr id="12" name="내용 개체 틀 4"/>
          <p:cNvSpPr txBox="1"/>
          <p:nvPr/>
        </p:nvSpPr>
        <p:spPr>
          <a:xfrm>
            <a:off x="457200" y="1005576"/>
            <a:ext cx="8229600" cy="35890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lvl="0" indent="0" algn="ctr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0" i="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카카오 </a:t>
            </a:r>
            <a:r>
              <a:rPr lang="en-US" altLang="ko-KR" sz="3000" b="0" i="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API </a:t>
            </a:r>
            <a:r>
              <a:rPr lang="ko-KR" altLang="en-US" sz="3000" b="0" i="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활용 주소로 </a:t>
            </a:r>
            <a:r>
              <a:rPr lang="ko-KR" altLang="en-US" sz="3000" b="0" i="0" spc="5" dirty="0" err="1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좌표값</a:t>
            </a:r>
            <a:r>
              <a:rPr lang="ko-KR" altLang="en-US" sz="3000" b="0" i="0" spc="5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 알아내기</a:t>
            </a:r>
          </a:p>
          <a:p>
            <a:pPr marL="0" lvl="0" indent="0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endParaRPr lang="en-US" altLang="ko-KR" sz="22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marL="0" lvl="0" indent="0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endParaRPr lang="en-US" altLang="ko-KR" sz="15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  <a:p>
            <a:pPr marL="0" lvl="0" indent="0" defTabSz="1260157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mn-ea"/>
              <a:buNone/>
              <a:defRPr>
                <a:latin typeface="+mn-lt"/>
                <a:ea typeface="+mn-ea"/>
                <a:cs typeface="+mn-cs"/>
              </a:defRPr>
            </a:pPr>
            <a:endParaRPr lang="en-US" altLang="ko-KR" sz="1500" b="0" i="0" spc="5" dirty="0">
              <a:solidFill>
                <a:srgbClr val="7030A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5267" y="106114"/>
            <a:ext cx="7715125" cy="694813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1545636"/>
            <a:ext cx="11349558" cy="2545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428660" y="-357208"/>
            <a:ext cx="9787006" cy="571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357354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43306" y="2571750"/>
            <a:ext cx="1900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시연</a:t>
            </a:r>
            <a:endParaRPr lang="ko-KR" altLang="en-US" sz="60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929454" y="457201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bit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0" y="1643056"/>
            <a:ext cx="3419103" cy="1148711"/>
          </a:xfrm>
          <a:prstGeom prst="rect">
            <a:avLst/>
          </a:prstGeom>
        </p:spPr>
      </p:pic>
      <p:sp>
        <p:nvSpPr>
          <p:cNvPr id="8" name="직각 삼각형 7"/>
          <p:cNvSpPr/>
          <p:nvPr/>
        </p:nvSpPr>
        <p:spPr>
          <a:xfrm>
            <a:off x="0" y="4000510"/>
            <a:ext cx="1000132" cy="114299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 flipH="1" flipV="1">
            <a:off x="8018850" y="0"/>
            <a:ext cx="1125150" cy="1285866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86314" y="-357208"/>
            <a:ext cx="4357686" cy="60007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3570" y="785800"/>
            <a:ext cx="2201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04</a:t>
            </a:r>
            <a:endParaRPr lang="ko-KR" altLang="en-US" sz="138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9322" y="2786064"/>
            <a:ext cx="1714512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86380" y="2928940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일차별</a:t>
            </a:r>
            <a:endParaRPr lang="en-US" altLang="ko-KR" sz="6000" dirty="0" smtClean="0">
              <a:solidFill>
                <a:schemeClr val="bg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이슈정</a:t>
            </a:r>
            <a:r>
              <a:rPr lang="ko-KR" altLang="en-US" sz="6000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리</a:t>
            </a:r>
          </a:p>
        </p:txBody>
      </p:sp>
      <p:pic>
        <p:nvPicPr>
          <p:cNvPr id="9" name="그림 8" descr="bit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25192">
            <a:off x="-28425" y="504145"/>
            <a:ext cx="2548806" cy="2643206"/>
          </a:xfrm>
          <a:prstGeom prst="rect">
            <a:avLst/>
          </a:prstGeom>
        </p:spPr>
      </p:pic>
      <p:sp>
        <p:nvSpPr>
          <p:cNvPr id="10" name="직각 삼각형 9"/>
          <p:cNvSpPr/>
          <p:nvPr/>
        </p:nvSpPr>
        <p:spPr>
          <a:xfrm flipH="1">
            <a:off x="857224" y="0"/>
            <a:ext cx="3929090" cy="51435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285784" y="285734"/>
            <a:ext cx="492922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보라바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8" y="-142894"/>
            <a:ext cx="4786346" cy="136814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rot="5400000">
            <a:off x="-1750263" y="3178973"/>
            <a:ext cx="5214974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00826" y="14285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트러블슈팅</a:t>
            </a:r>
            <a:endParaRPr lang="ko-KR" altLang="en-US" sz="40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7290" y="928676"/>
            <a:ext cx="721523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&lt;2020-05-21&gt;</a:t>
            </a:r>
            <a:r>
              <a:rPr lang="ko-KR" altLang="en-US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 DATABASE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</a:t>
            </a:r>
            <a:r>
              <a:rPr lang="en-US" altLang="ko-KR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DB 모델링으로 카테고리를 Board테이블의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하나로 처리하려고 했으나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매번 카테고리를 입력해야 했다.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이로인해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카테고리가 하나씩 추가될 때 마다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불편함이 발생했다.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카테고리를 따로 하나의 테이블끼리 PK, FK 관계를 가지게 했다.</a:t>
            </a: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-2500362" y="1214428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357290" y="357172"/>
            <a:ext cx="7539038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&lt;2020-05-25&gt;</a:t>
            </a:r>
            <a:r>
              <a:rPr lang="ko-KR" altLang="en-US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 DATABASE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</a:t>
            </a:r>
            <a:r>
              <a:rPr lang="en-US" altLang="ko-KR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</a:t>
            </a:r>
            <a:r>
              <a:rPr lang="ko-KR" altLang="en-US" sz="2000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  <a:endParaRPr lang="ko-KR" altLang="en-US" sz="32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Board, Reply 테이블에 있는 state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char 타입으로 설정,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그러나 DAO에서 ResultSet이 값을 불러올 때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char 타입을 불러올 수가 없는 발생 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</a:t>
            </a:r>
            <a:r>
              <a:rPr lang="en-US" altLang="ko-KR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오라클에서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char을 varchar로 바꾸고</a:t>
            </a:r>
            <a:r>
              <a:rPr lang="en-US" altLang="ko-KR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DTO에서는 String으로 바꿔서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String 타입을 불러올 수 있게 해결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sz="32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sz="32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sz="32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1071552"/>
            <a:ext cx="753903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&lt;2020-05-25&gt; : DATABASE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</a:t>
            </a:r>
            <a:r>
              <a:rPr lang="ko-KR" altLang="en-US" dirty="0" smtClean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 </a:t>
            </a:r>
            <a:endParaRPr lang="en-US" altLang="ko-KR" dirty="0" smtClean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Date 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타입이 있는 List를 </a:t>
            </a:r>
            <a:r>
              <a:rPr lang="ko-KR" altLang="en-US" dirty="0" smtClean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Json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으로 바꿔야 하는데 오류가 발생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</a:t>
            </a:r>
            <a:r>
              <a:rPr lang="ko-KR" altLang="en-US" dirty="0" smtClean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: </a:t>
            </a:r>
            <a:endParaRPr lang="en-US" altLang="ko-KR" dirty="0" smtClean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DTO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의 Date 변수를 </a:t>
            </a:r>
            <a:r>
              <a:rPr lang="ko-KR" altLang="en-US" dirty="0" smtClean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String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으로 바꾸어서 해결</a:t>
            </a: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2500362" y="1322717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357290" y="404889"/>
            <a:ext cx="75390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&lt;2020-05-25&gt; : DATABASE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테이블의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타입을 변경할 때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그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안에 데이터가 존재할 시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타입이 변경이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안되는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오류가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데이터를 전부 삭제하고 타입을 변경함으로써 해결 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68501"/>
            <a:ext cx="7539038" cy="586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&lt;2020-05-26&gt; : File Upload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Not a directory: D:\bit155\4.WebJSP\Labs\.metadata\.plugins\org.eclipse.wst.server.core\tmp1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\wtpwebapps\bit_market\upload 오류가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업로드 이미지 파일의 실 배포 경로인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D:\bit155\4.WebJSP\Labs\.metadata\.plugins\org.eclipse.wst.server.core\tmp1\wtpwebapps\bit_market에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upload 폴더를 만들어서 해결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35558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428610"/>
            <a:ext cx="7539038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&lt;2020-05-26&gt; : AJAX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메인 게시판의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페이징을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무한 스크롤을 통해 만들었지만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검색했을 때 검색한 결과에는 적용이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안되는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경우가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하나의 DAO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메소드에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검색한 내용이 있거나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선택한 내용이 있는지에 대한 조건을 주어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쿼리문을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실행할 수 있도록 하여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하나의 서비스만 사용할 수 있게 해결</a:t>
            </a: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357172"/>
            <a:ext cx="75390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&lt;2020-05-27&gt; : JSP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Board 테이블에 있는 img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컬럼에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이미지 파일 이름이 여러 개 들어갔을 경우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각각의 파일 이름을 분리하는 작업이 없어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이미지가 페이지에 나오지 않는 문제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상세 페이지 jsp에서 jstl의 fortoken을 이용하여 /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로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구분이 되어있던 이미지 파일 이름을 추출해 분리하여 해결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644130" cy="56436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42910" y="285734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프로젝트 선정배경</a:t>
            </a:r>
            <a:endParaRPr lang="ko-KR" altLang="en-US" sz="32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3357618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5500758" y="-1428778"/>
            <a:ext cx="4572000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 </a:t>
            </a:r>
            <a:endParaRPr lang="ko-KR" altLang="en-US" sz="2000" dirty="0"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 smtClean="0"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57222" y="1357304"/>
            <a:ext cx="10215634" cy="428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2844" y="1857370"/>
            <a:ext cx="4576894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1) </a:t>
            </a:r>
            <a:r>
              <a:rPr lang="ko-KR" altLang="en-US" dirty="0" err="1" smtClean="0">
                <a:latin typeface="210 앱굴림 B" pitchFamily="18" charset="-127"/>
                <a:ea typeface="210 앱굴림 B" pitchFamily="18" charset="-127"/>
              </a:rPr>
              <a:t>앱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프로그램인 '당근마켓'은 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 marL="342900" indent="-342900"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    사용자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위치에 기반하여 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 marL="342900" indent="-342900"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    근거리에서의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거래를 주선하는 특징을 가짐.</a:t>
            </a:r>
          </a:p>
        </p:txBody>
      </p:sp>
      <p:cxnSp>
        <p:nvCxnSpPr>
          <p:cNvPr id="10" name="직선 연결선 9"/>
          <p:cNvCxnSpPr/>
          <p:nvPr/>
        </p:nvCxnSpPr>
        <p:spPr>
          <a:xfrm rot="5400000" flipH="1" flipV="1">
            <a:off x="2929720" y="3785402"/>
            <a:ext cx="357190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2844" y="3214692"/>
            <a:ext cx="4288353" cy="1449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2)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이는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기존에 존재하는 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  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타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중고거래 프로그램과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사이트에서는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 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볼 수 없는 획기적인 아이디어라고 파악.  </a:t>
            </a:r>
          </a:p>
          <a:p>
            <a:endParaRPr lang="ko-KR" altLang="en-US" dirty="0"/>
          </a:p>
        </p:txBody>
      </p:sp>
      <p:pic>
        <p:nvPicPr>
          <p:cNvPr id="18" name="그림 17" descr="당근마켓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64" y="2857503"/>
            <a:ext cx="3316764" cy="92869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428610"/>
            <a:ext cx="753903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&lt;2020-05-27&gt; : File Upload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다중파일 업로드 구현 문제 :  input타입 file에 multiple 속성을 주면 다중 선택은 가능하나,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파일명이 마지막 파일 하나만 전달되는 버그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cos라이브러리에서 multiple을 지원하지 않아서 발생,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아파치 fileupload 라이브러리 활용해서 해결</a:t>
            </a: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400512"/>
            <a:ext cx="7539038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&lt;2020-05-27&gt; : Controller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상세 페이지에서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댓글을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쓸 때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현재 로그인한 유저의 닉네임을 화면에 띄어주기 위해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코드가 복잡하게 추가되는 문제가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로그인 시 session에 닉네임 값도 추가함으로써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간단하게 상세 페이지에서 불러오는 것이 가능해짐</a:t>
            </a: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398253"/>
            <a:ext cx="7539038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&lt;2020-05-28&gt; : DATABASE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댓글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리스트를 보여줄 때 유저의 닉네임도 같이 보여주고 싶은데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이를 위해 각각의 리스트를 비교하기 위해 전부 호출해야 하는 어려움이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Reply 테이블과 User 테이블이 같이 가지고 있는 id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Join시키고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이를 담을 하나의 DTO를 만들어 간편하게 이용할 수 있도록 해결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428610"/>
            <a:ext cx="753903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&lt;2020-05-28&gt; : JSP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head 부분에 script에서 body 부분에 jstl로 저장한 값을 이용하고 싶은데 할 수 없는 문제가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hidden 타입인 input 태그를 임시로 만들어서 값을 받도록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만듬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.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그래서 Jquery로 태그의 값을 이용 가능하도록 해결 </a:t>
            </a: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428610"/>
            <a:ext cx="753903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&lt;2020-05-28&gt; : Java Script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비동기를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통해 받은 데이터를 가공해 만든 새로운 태그의 경우 이벤트가 적용이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안되는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경우가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$(document).on("이벤트","#ID",function(){}) 을 사용해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새로 생성되는 태그에도 이벤트가 적용이 되도록 해결  </a:t>
            </a: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319242" y="412512"/>
            <a:ext cx="7824758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&lt;2020-05-29&gt; : DAO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판매자가 구매완료를 선택했을 시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판매자와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구매자의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컬럼에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있는 거래 상태가 바뀌게 되는데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성공 또는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실패시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동일하게 변경되지 않는 문제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이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두개의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과정을 하나의 transaction으로 묶어서 해결.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autocommit을 풀고 각각의 업데이트가 전부 성공 시에 commit이 되게 하였음</a:t>
            </a: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386253"/>
            <a:ext cx="753903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&lt;2020-05-29&gt; : API 활용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유저 위치정보 노출 위험 문제 / 유저의 사생활 정보 노출 및 침해 문제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유저 위치 데이터를 받을 때, 상세주소 받지 않음.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노출되는 위치정보는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동단위까지만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가능하게 함.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유저간 거리 정보도 최소 1km단위 이상부터 확인 가능하게 함</a:t>
            </a: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390629"/>
            <a:ext cx="753903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&lt;2020-05-29&gt; : JSP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Q&amp;A 게시판에 글쓴이나 Admin이 아닌 경우에도 모두 수정, 삭제 버튼이 생기는 경우가 발생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상세 페이지 jsp에서 jstl을 이용해 현재 session에 있는 id값이 Admin이거나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그 글의 id인지 비교를 통해 수정, 삭제 버튼이 생기도록 하였음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5400000">
            <a:off x="-2357486" y="2714626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/>
          <p:cNvSpPr txBox="1"/>
          <p:nvPr/>
        </p:nvSpPr>
        <p:spPr>
          <a:xfrm>
            <a:off x="1285852" y="398253"/>
            <a:ext cx="7539038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&lt;2020-05-30&gt; : API 활용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문제: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유저 위치정보(주소)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를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바탕으로 유저간 거리계산 문제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chemeClr val="dk1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해결: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유저테이블에 위도/경도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컬럼을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추가,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카카오api를 활용해서 위치에 따른 위도/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경도값을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추출해서 데이터를 넣은 뒤, 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오라클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db에서 함수를 생성하여 로그인 유저 기준 </a:t>
            </a:r>
            <a:r>
              <a:rPr lang="ko-KR" altLang="en-US" dirty="0" err="1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거리값</a:t>
            </a:r>
            <a:r>
              <a:rPr lang="ko-KR" altLang="en-US" dirty="0">
                <a:solidFill>
                  <a:schemeClr val="dk1"/>
                </a:solidFill>
                <a:latin typeface="210 앱굴림 B" pitchFamily="18" charset="-127"/>
                <a:ea typeface="210 앱굴림 B" pitchFamily="18" charset="-127"/>
              </a:rPr>
              <a:t> 산출한 데이터 활용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2800" dirty="0">
              <a:solidFill>
                <a:srgbClr val="AC2FD6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2500362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-2357486" y="-643754"/>
            <a:ext cx="6429420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보라바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142858"/>
            <a:ext cx="4786346" cy="1368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14678" y="428610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체크리스트</a:t>
            </a:r>
            <a:endParaRPr lang="ko-KR" altLang="en-US" sz="40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838" y="1"/>
            <a:ext cx="8326162" cy="4885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6314" y="1428742"/>
            <a:ext cx="4304383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3) 그러나 개발사의 지침상 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  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웹 </a:t>
            </a:r>
            <a:r>
              <a:rPr lang="ko-KR" altLang="en-US" dirty="0" err="1">
                <a:latin typeface="210 앱굴림 B" pitchFamily="18" charset="-127"/>
                <a:ea typeface="210 앱굴림 B" pitchFamily="18" charset="-127"/>
              </a:rPr>
              <a:t>버젼으로는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ko-KR" altLang="en-US" dirty="0" err="1" smtClean="0">
                <a:latin typeface="210 앱굴림 B" pitchFamily="18" charset="-127"/>
                <a:ea typeface="210 앱굴림 B" pitchFamily="18" charset="-127"/>
              </a:rPr>
              <a:t>존재하지않기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때문에 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  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당근마켓의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기능을 웹으로 구현하고자 함.</a:t>
            </a:r>
          </a:p>
          <a:p>
            <a:pPr>
              <a:lnSpc>
                <a:spcPct val="130000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  </a:t>
            </a: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-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 쇼핑몰을 제작하면서 </a:t>
            </a:r>
            <a:endParaRPr lang="en-US" altLang="ko-KR" dirty="0" smtClean="0">
              <a:latin typeface="210 앱굴림 B" pitchFamily="18" charset="-127"/>
              <a:ea typeface="210 앱굴림 B" pitchFamily="18" charset="-127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 </a:t>
            </a:r>
            <a:r>
              <a:rPr lang="en-US" altLang="ko-KR" dirty="0" smtClean="0">
                <a:latin typeface="210 앱굴림 B" pitchFamily="18" charset="-127"/>
                <a:ea typeface="210 앱굴림 B" pitchFamily="18" charset="-127"/>
              </a:rPr>
              <a:t>    </a:t>
            </a:r>
            <a:r>
              <a:rPr lang="ko-KR" altLang="en-US" dirty="0" smtClean="0">
                <a:latin typeface="210 앱굴림 B" pitchFamily="18" charset="-127"/>
                <a:ea typeface="210 앱굴림 B" pitchFamily="18" charset="-127"/>
              </a:rPr>
              <a:t>독자적인 </a:t>
            </a:r>
            <a:r>
              <a:rPr lang="ko-KR" altLang="en-US" dirty="0">
                <a:latin typeface="210 앱굴림 B" pitchFamily="18" charset="-127"/>
                <a:ea typeface="210 앱굴림 B" pitchFamily="18" charset="-127"/>
              </a:rPr>
              <a:t>아이디어도 적용하고자 함</a:t>
            </a:r>
            <a:r>
              <a:rPr lang="en-US" altLang="ko-KR" dirty="0">
                <a:latin typeface="210 앱굴림 B" pitchFamily="18" charset="-127"/>
                <a:ea typeface="210 앱굴림 B" pitchFamily="18" charset="-127"/>
              </a:rPr>
              <a:t>.</a:t>
            </a:r>
            <a:endParaRPr lang="ko-KR" altLang="en-US" dirty="0"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5400000" flipH="1" flipV="1">
            <a:off x="2429654" y="1570824"/>
            <a:ext cx="4572032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bit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7" y="1714494"/>
            <a:ext cx="3189495" cy="10715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976" y="1"/>
            <a:ext cx="7000924" cy="51507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816" y="0"/>
            <a:ext cx="7537960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28660" y="-357208"/>
            <a:ext cx="9787006" cy="571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43174" y="2071684"/>
            <a:ext cx="44291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감사합니</a:t>
            </a:r>
            <a:r>
              <a:rPr lang="ko-KR" altLang="en-US" sz="66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다</a:t>
            </a:r>
          </a:p>
        </p:txBody>
      </p:sp>
      <p:sp>
        <p:nvSpPr>
          <p:cNvPr id="5" name="직각 삼각형 4"/>
          <p:cNvSpPr/>
          <p:nvPr/>
        </p:nvSpPr>
        <p:spPr>
          <a:xfrm>
            <a:off x="0" y="4000510"/>
            <a:ext cx="1000132" cy="114299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8018850" y="0"/>
            <a:ext cx="1125150" cy="1285866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-1357354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29454" y="457201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bitbi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325192">
            <a:off x="368693" y="439"/>
            <a:ext cx="724647" cy="751486"/>
          </a:xfrm>
          <a:prstGeom prst="rect">
            <a:avLst/>
          </a:prstGeom>
        </p:spPr>
      </p:pic>
      <p:pic>
        <p:nvPicPr>
          <p:cNvPr id="10" name="그림 9" descr="bitbi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771272">
            <a:off x="1627524" y="467846"/>
            <a:ext cx="926117" cy="960418"/>
          </a:xfrm>
          <a:prstGeom prst="rect">
            <a:avLst/>
          </a:prstGeom>
        </p:spPr>
      </p:pic>
      <p:pic>
        <p:nvPicPr>
          <p:cNvPr id="11" name="그림 10" descr="bitbi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768" y="3786196"/>
            <a:ext cx="926117" cy="9604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42910" y="285734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개발 필요성</a:t>
            </a:r>
            <a:endParaRPr lang="ko-KR" altLang="en-US" sz="3200" dirty="0">
              <a:solidFill>
                <a:srgbClr val="FFC000"/>
              </a:solidFill>
              <a:latin typeface="210 앱굴림 B" pitchFamily="18" charset="-127"/>
              <a:ea typeface="210 앱굴림 B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3357618" y="642924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928662" y="1928808"/>
            <a:ext cx="7429536" cy="1557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60157"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spc="5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당근마켓의 핵심기능인 </a:t>
            </a:r>
          </a:p>
          <a:p>
            <a:pPr lvl="0" algn="ctr" defTabSz="1260157"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spc="5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'사용자 위치 기반의 근거리 거래 주선' </a:t>
            </a:r>
          </a:p>
          <a:p>
            <a:pPr lvl="0" algn="ctr" defTabSz="1260157">
              <a:spcBef>
                <a:spcPct val="20000"/>
              </a:spcBef>
              <a:spcAft>
                <a:spcPct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spc="5" dirty="0">
                <a:solidFill>
                  <a:schemeClr val="bg1"/>
                </a:solidFill>
                <a:latin typeface="210 앱굴림 B" pitchFamily="18" charset="-127"/>
                <a:ea typeface="210 앱굴림 B" pitchFamily="18" charset="-127"/>
              </a:rPr>
              <a:t>기능 구현이 목적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1785918" y="5357832"/>
            <a:ext cx="4786346" cy="1928826"/>
          </a:xfrm>
          <a:prstGeom prst="flowChartAlternateProcess">
            <a:avLst/>
          </a:prstGeom>
          <a:noFill/>
          <a:ln w="508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6000760" y="142858"/>
            <a:ext cx="4786346" cy="1368144"/>
            <a:chOff x="6000760" y="142858"/>
            <a:chExt cx="4786346" cy="1368144"/>
          </a:xfrm>
        </p:grpSpPr>
        <p:pic>
          <p:nvPicPr>
            <p:cNvPr id="8" name="그림 7" descr="보라바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60" y="142858"/>
              <a:ext cx="4786346" cy="13681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072330" y="428610"/>
              <a:ext cx="15696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rgbClr val="FFC000"/>
                  </a:solidFill>
                  <a:latin typeface="210 앱굴림 B" pitchFamily="18" charset="-127"/>
                  <a:ea typeface="210 앱굴림 B" pitchFamily="18" charset="-127"/>
                </a:rPr>
                <a:t>제안서</a:t>
              </a:r>
              <a:endParaRPr lang="ko-KR" altLang="en-US" sz="40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357950" y="1357304"/>
              <a:ext cx="3643338" cy="1588"/>
            </a:xfrm>
            <a:prstGeom prst="line">
              <a:avLst/>
            </a:prstGeom>
            <a:ln w="7620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42910" y="2000246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프로젝트 </a:t>
            </a:r>
            <a:r>
              <a:rPr lang="ko-KR" altLang="en-US" sz="32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정의 및 선정배경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10" y="2720326"/>
            <a:ext cx="5246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벤치마킹 </a:t>
            </a:r>
            <a:r>
              <a:rPr lang="ko-KR" altLang="en-US" sz="3200" dirty="0">
                <a:solidFill>
                  <a:srgbClr val="FFC000"/>
                </a:solidFill>
                <a:latin typeface="210 앱굴림 B" pitchFamily="18" charset="-127"/>
                <a:ea typeface="210 앱굴림 B" pitchFamily="18" charset="-127"/>
              </a:rPr>
              <a:t>및 추가 아이디어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910" y="3440406"/>
            <a:ext cx="4382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200" dirty="0" smtClean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장단점 </a:t>
            </a:r>
            <a:r>
              <a:rPr lang="ko-KR" altLang="en-US" sz="3200" dirty="0">
                <a:solidFill>
                  <a:srgbClr val="7030A0"/>
                </a:solidFill>
                <a:latin typeface="210 앱굴림 B" pitchFamily="18" charset="-127"/>
                <a:ea typeface="210 앱굴림 B" pitchFamily="18" charset="-127"/>
              </a:rPr>
              <a:t>분석</a:t>
            </a:r>
          </a:p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3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sz="3200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3357618" y="235743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3357618" y="307181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3357618" y="3786196"/>
            <a:ext cx="3643338" cy="158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1012</Words>
  <Application>Microsoft Office PowerPoint</Application>
  <PresentationFormat>화면 슬라이드 쇼(16:9)</PresentationFormat>
  <Paragraphs>251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굴림</vt:lpstr>
      <vt:lpstr>Arial</vt:lpstr>
      <vt:lpstr>210 앱굴림 B</vt:lpstr>
      <vt:lpstr>맑은 고딕</vt:lpstr>
      <vt:lpstr>mn-ea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SSD123</dc:creator>
  <cp:lastModifiedBy>SSD123</cp:lastModifiedBy>
  <cp:revision>120</cp:revision>
  <dcterms:created xsi:type="dcterms:W3CDTF">2020-05-31T15:45:51Z</dcterms:created>
  <dcterms:modified xsi:type="dcterms:W3CDTF">2020-05-31T19:12:48Z</dcterms:modified>
</cp:coreProperties>
</file>